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7" r:id="rId2"/>
    <p:sldMasterId id="2147483695" r:id="rId3"/>
    <p:sldMasterId id="2147483713" r:id="rId4"/>
  </p:sldMasterIdLst>
  <p:notesMasterIdLst>
    <p:notesMasterId r:id="rId16"/>
  </p:notesMasterIdLst>
  <p:sldIdLst>
    <p:sldId id="265" r:id="rId5"/>
    <p:sldId id="256" r:id="rId6"/>
    <p:sldId id="257" r:id="rId7"/>
    <p:sldId id="266" r:id="rId8"/>
    <p:sldId id="267" r:id="rId9"/>
    <p:sldId id="268" r:id="rId10"/>
    <p:sldId id="258" r:id="rId11"/>
    <p:sldId id="259" r:id="rId12"/>
    <p:sldId id="260" r:id="rId13"/>
    <p:sldId id="262" r:id="rId14"/>
    <p:sldId id="263" r:id="rId15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2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569444" y="1521276"/>
            <a:ext cx="11491514" cy="516954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737361" y="1693938"/>
            <a:ext cx="11155680" cy="48417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6163056" y="1521276"/>
            <a:ext cx="2304288" cy="8778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6300216" y="1521277"/>
            <a:ext cx="2029968" cy="774354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050" y="2509516"/>
            <a:ext cx="10882303" cy="310896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8640" b="0" kern="1200" cap="all" spc="-12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520" y="5618475"/>
            <a:ext cx="10885018" cy="54864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920" spc="96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1920"/>
            </a:lvl2pPr>
            <a:lvl3pPr marL="1097280" indent="0" algn="ctr">
              <a:buNone/>
              <a:defRPr sz="192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382512" y="1609506"/>
            <a:ext cx="1865376" cy="632656"/>
          </a:xfrm>
        </p:spPr>
        <p:txBody>
          <a:bodyPr/>
          <a:lstStyle>
            <a:lvl1pPr algn="ctr">
              <a:defRPr sz="156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61EB10-14C1-4757-B4EF-CBB331B68C4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744675" y="6253272"/>
            <a:ext cx="7086600" cy="27432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0328304" y="6254496"/>
            <a:ext cx="2534257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C315DB-AA51-49BD-A943-4F1FE84E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8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912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89920" y="914400"/>
            <a:ext cx="2834640" cy="6309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914400"/>
            <a:ext cx="9692640" cy="6309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53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63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1737361"/>
            <a:ext cx="10590790" cy="3995497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8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3434080"/>
            <a:ext cx="10590788" cy="229877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5732857"/>
            <a:ext cx="10590790" cy="1032480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8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3975" y="2472690"/>
            <a:ext cx="5275607" cy="503491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392" y="2467311"/>
            <a:ext cx="5275609" cy="504029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95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286000"/>
            <a:ext cx="527560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97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5395" y="2286000"/>
            <a:ext cx="5275607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539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16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7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121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4" y="1737360"/>
            <a:ext cx="4081277" cy="173736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40" y="1737360"/>
            <a:ext cx="6235196" cy="548640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4" y="3755137"/>
            <a:ext cx="4081276" cy="347471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4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89" y="2225030"/>
            <a:ext cx="6111487" cy="188977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39455" y="1371600"/>
            <a:ext cx="3840480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6101975" cy="164592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29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5760704"/>
            <a:ext cx="10590788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6" y="822960"/>
            <a:ext cx="10590790" cy="4368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7" y="6440790"/>
            <a:ext cx="10590787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53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737360"/>
            <a:ext cx="10590791" cy="2377440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10590791" cy="283464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81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2" y="1737360"/>
            <a:ext cx="9599178" cy="2788049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16481" y="4525409"/>
            <a:ext cx="8735579" cy="41060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5220788"/>
            <a:ext cx="10590791" cy="201168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954" y="1165504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464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6588" y="3136545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464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778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749041"/>
            <a:ext cx="10590792" cy="198381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732857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92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537" y="2377440"/>
            <a:ext cx="353623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956" y="3200400"/>
            <a:ext cx="3512820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392" y="2377440"/>
            <a:ext cx="352348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47727" y="3200400"/>
            <a:ext cx="353615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2377440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49640" y="3200400"/>
            <a:ext cx="3518536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53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6" y="5101139"/>
            <a:ext cx="352806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956" y="2651760"/>
            <a:ext cx="352806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956" y="5792654"/>
            <a:ext cx="3528060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1" y="5101139"/>
            <a:ext cx="35166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67249" y="2651760"/>
            <a:ext cx="351663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65627" y="5792653"/>
            <a:ext cx="3521287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5101139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49639" y="2651760"/>
            <a:ext cx="3518536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49491" y="5792650"/>
            <a:ext cx="3523196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30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84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055" y="516256"/>
            <a:ext cx="2103121" cy="699135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2956" y="1064897"/>
            <a:ext cx="8907779" cy="64427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569444" y="1521276"/>
            <a:ext cx="11491514" cy="516954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737360" y="1693938"/>
            <a:ext cx="11155680" cy="48417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6163056" y="1521276"/>
            <a:ext cx="2304288" cy="8778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6300216" y="1521277"/>
            <a:ext cx="2029968" cy="774354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347" y="2513171"/>
            <a:ext cx="10885018" cy="310530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8640" kern="1200" cap="all" spc="-12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349" y="5618474"/>
            <a:ext cx="10885018" cy="548640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>
                <a:solidFill>
                  <a:schemeClr val="tx1"/>
                </a:solidFill>
                <a:effectLst/>
              </a:defRPr>
            </a:lvl1pPr>
            <a:lvl2pPr marL="5486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6170" y="1613403"/>
            <a:ext cx="1865376" cy="636422"/>
          </a:xfrm>
        </p:spPr>
        <p:txBody>
          <a:bodyPr/>
          <a:lstStyle>
            <a:lvl1pPr algn="ctr">
              <a:defRPr lang="en-US" sz="156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4264" y="6253272"/>
            <a:ext cx="7088429" cy="27432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5405" y="6253272"/>
            <a:ext cx="2534717" cy="27432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5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1737361"/>
            <a:ext cx="10590790" cy="3995497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84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88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3434080"/>
            <a:ext cx="10590788" cy="229877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5732857"/>
            <a:ext cx="10590790" cy="1032480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63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3975" y="2472690"/>
            <a:ext cx="5275607" cy="503491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392" y="2467311"/>
            <a:ext cx="5275609" cy="504029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2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286000"/>
            <a:ext cx="527560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97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5395" y="2286000"/>
            <a:ext cx="5275607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539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62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67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21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4" y="1737360"/>
            <a:ext cx="4081277" cy="173736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40" y="1737360"/>
            <a:ext cx="6235196" cy="548640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4" y="3755137"/>
            <a:ext cx="4081276" cy="347471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75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89" y="2225030"/>
            <a:ext cx="6111487" cy="188977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39455" y="1371600"/>
            <a:ext cx="3840480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6101975" cy="164592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28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5760704"/>
            <a:ext cx="10590788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6" y="822960"/>
            <a:ext cx="10590790" cy="4368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7" y="6440790"/>
            <a:ext cx="10590787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0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523744"/>
            <a:ext cx="5705856" cy="4498848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44384" y="2523744"/>
            <a:ext cx="5705856" cy="4498848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2431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737360"/>
            <a:ext cx="10590791" cy="2377440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10590791" cy="283464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17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2" y="1737360"/>
            <a:ext cx="9599178" cy="2788049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16481" y="4525409"/>
            <a:ext cx="8735579" cy="41060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5220788"/>
            <a:ext cx="10590791" cy="201168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954" y="1165504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464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6588" y="3136545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464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9122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749041"/>
            <a:ext cx="10590792" cy="198381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732857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34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537" y="2377440"/>
            <a:ext cx="353623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956" y="3200400"/>
            <a:ext cx="3512820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392" y="2377440"/>
            <a:ext cx="352348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47727" y="3200400"/>
            <a:ext cx="353615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2377440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49640" y="3200400"/>
            <a:ext cx="3518536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5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6" y="5101139"/>
            <a:ext cx="352806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956" y="2651760"/>
            <a:ext cx="352806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956" y="5792654"/>
            <a:ext cx="3528060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1" y="5101139"/>
            <a:ext cx="35166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67249" y="2651760"/>
            <a:ext cx="351663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65627" y="5792653"/>
            <a:ext cx="3521287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5101139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49639" y="2651760"/>
            <a:ext cx="3518536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49491" y="5792650"/>
            <a:ext cx="3523196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55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8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055" y="516256"/>
            <a:ext cx="2103121" cy="699135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2956" y="1064897"/>
            <a:ext cx="8907779" cy="64427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0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1737361"/>
            <a:ext cx="10590790" cy="3995497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36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27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3434080"/>
            <a:ext cx="10590788" cy="229877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5732857"/>
            <a:ext cx="10590790" cy="1032480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0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3818" y="2489201"/>
            <a:ext cx="5705856" cy="76809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280" b="0">
                <a:solidFill>
                  <a:schemeClr val="tx2"/>
                </a:solidFill>
                <a:latin typeface="+mn-lt"/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3818" y="3307078"/>
            <a:ext cx="5705856" cy="3840480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48042" y="2489201"/>
            <a:ext cx="5705856" cy="76809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280" b="0">
                <a:solidFill>
                  <a:schemeClr val="tx2"/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48042" y="3307897"/>
            <a:ext cx="5705856" cy="3840480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27166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3975" y="2472690"/>
            <a:ext cx="5275607" cy="503491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392" y="2467311"/>
            <a:ext cx="5275609" cy="504029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40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286000"/>
            <a:ext cx="527560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97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5395" y="2286000"/>
            <a:ext cx="5275607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539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24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4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18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4" y="1737360"/>
            <a:ext cx="4081277" cy="173736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40" y="1737360"/>
            <a:ext cx="6235196" cy="548640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4" y="3755137"/>
            <a:ext cx="4081276" cy="347471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88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89" y="2225030"/>
            <a:ext cx="6111487" cy="188977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39455" y="1371600"/>
            <a:ext cx="3840480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6101975" cy="164592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3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5760704"/>
            <a:ext cx="10590788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6" y="822960"/>
            <a:ext cx="10590790" cy="4368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7" y="6440790"/>
            <a:ext cx="10590787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84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737360"/>
            <a:ext cx="10590791" cy="2377440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10590791" cy="283464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01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2" y="1737360"/>
            <a:ext cx="9599178" cy="2788049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16481" y="4525409"/>
            <a:ext cx="8735579" cy="41060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5220788"/>
            <a:ext cx="10590791" cy="201168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954" y="1165504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464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6588" y="3136545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464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434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749041"/>
            <a:ext cx="10590792" cy="198381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732857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3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61460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537" y="2377440"/>
            <a:ext cx="353623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956" y="3200400"/>
            <a:ext cx="3512820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392" y="2377440"/>
            <a:ext cx="352348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47727" y="3200400"/>
            <a:ext cx="353615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2377440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49640" y="3200400"/>
            <a:ext cx="3518536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0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6" y="5101139"/>
            <a:ext cx="352806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956" y="2651760"/>
            <a:ext cx="352806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956" y="5792654"/>
            <a:ext cx="3528060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1" y="5101139"/>
            <a:ext cx="35166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67249" y="2651760"/>
            <a:ext cx="351663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65627" y="5792653"/>
            <a:ext cx="3521287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5101139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49639" y="2651760"/>
            <a:ext cx="3518536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49491" y="5792650"/>
            <a:ext cx="3523196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08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82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055" y="516256"/>
            <a:ext cx="2103121" cy="699135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2956" y="1064897"/>
            <a:ext cx="8907779" cy="64427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26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4635" y="285293"/>
            <a:ext cx="10237622" cy="76590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824463" y="285293"/>
            <a:ext cx="3511296" cy="765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0" y="728870"/>
            <a:ext cx="2916936" cy="1975104"/>
          </a:xfrm>
        </p:spPr>
        <p:txBody>
          <a:bodyPr anchor="b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6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731520"/>
            <a:ext cx="9326880" cy="6400800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0" y="2743200"/>
            <a:ext cx="2916936" cy="42062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60"/>
              </a:spcBef>
              <a:buNone/>
              <a:defRPr sz="168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2472412" y="7467602"/>
            <a:ext cx="1755648" cy="3291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989055" y="449885"/>
            <a:ext cx="3182112" cy="732983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79930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824463" y="285293"/>
            <a:ext cx="3511296" cy="765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0" y="724205"/>
            <a:ext cx="2918765" cy="1975104"/>
          </a:xfrm>
        </p:spPr>
        <p:txBody>
          <a:bodyPr anchor="b">
            <a:noAutofit/>
          </a:bodyPr>
          <a:lstStyle>
            <a:lvl1pPr algn="l">
              <a:defRPr sz="336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4319" y="285293"/>
            <a:ext cx="10237622" cy="765901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0" y="2743200"/>
            <a:ext cx="2918765" cy="420258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960"/>
              </a:spcBef>
              <a:buNone/>
              <a:defRPr sz="168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097280" rtl="0" eaLnBrk="1" latinLnBrk="0" hangingPunct="1">
              <a:defRPr lang="en-US" sz="12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76074" y="7472477"/>
            <a:ext cx="1755648" cy="3291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989055" y="449885"/>
            <a:ext cx="3182112" cy="732983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82524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635" y="285293"/>
            <a:ext cx="14067130" cy="765901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0160" y="771113"/>
            <a:ext cx="1207008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523744"/>
            <a:ext cx="1207008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9184" y="7569206"/>
            <a:ext cx="3291840" cy="329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7952" y="7569206"/>
            <a:ext cx="6254496" cy="329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63856" y="7569206"/>
            <a:ext cx="1755648" cy="329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4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lang="en-US" sz="576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19456" indent="-219456" algn="l" defTabSz="1097280" rtl="0" eaLnBrk="1" latinLnBrk="0" hangingPunct="1">
        <a:lnSpc>
          <a:spcPct val="100000"/>
        </a:lnSpc>
        <a:spcBef>
          <a:spcPts val="108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19456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indent="-219456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07008" indent="-219456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indent="-219456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00" indent="-274320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280000" indent="-274320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640000" indent="-274320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000000" indent="-274320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203623"/>
            <a:ext cx="4844414" cy="502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470817"/>
            <a:ext cx="1826894" cy="28385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330814" y="2011680"/>
            <a:ext cx="3383280" cy="3383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599295" y="1"/>
            <a:ext cx="1924064" cy="136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327054" y="7315200"/>
            <a:ext cx="1192481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334" y="543262"/>
            <a:ext cx="11285668" cy="168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463502"/>
            <a:ext cx="10735849" cy="503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186767" y="2148842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41888" y="3870357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07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504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0072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203623"/>
            <a:ext cx="4844414" cy="502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470817"/>
            <a:ext cx="1826894" cy="28385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330814" y="2011680"/>
            <a:ext cx="3383280" cy="3383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599295" y="1"/>
            <a:ext cx="1924064" cy="136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327054" y="7315200"/>
            <a:ext cx="1192481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334" y="543262"/>
            <a:ext cx="11285668" cy="168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463502"/>
            <a:ext cx="10735849" cy="503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186767" y="2148842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41888" y="3870357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77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504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0072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203623"/>
            <a:ext cx="4844414" cy="502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470817"/>
            <a:ext cx="1826894" cy="28385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330814" y="2011680"/>
            <a:ext cx="3383280" cy="3383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599295" y="1"/>
            <a:ext cx="1924064" cy="136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327054" y="7315200"/>
            <a:ext cx="1192481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334" y="543262"/>
            <a:ext cx="11285668" cy="168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463502"/>
            <a:ext cx="10735849" cy="503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186767" y="2148842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3/10/2025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41888" y="3870357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12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504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0072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C7563-ADDA-9ABA-C588-0203E2A38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Manajemen</a:t>
            </a:r>
            <a:r>
              <a:rPr lang="en-US" sz="7200" dirty="0"/>
              <a:t> </a:t>
            </a:r>
            <a:r>
              <a:rPr lang="en-US" sz="7200" dirty="0" err="1"/>
              <a:t>pelatihan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8A3DCE-0E20-AB79-91EA-A27E57393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Dr. Suryani </a:t>
            </a:r>
            <a:r>
              <a:rPr lang="en-US" sz="3200" dirty="0" err="1"/>
              <a:t>Hardjo</a:t>
            </a:r>
            <a:r>
              <a:rPr lang="en-US" sz="3200" dirty="0"/>
              <a:t>, </a:t>
            </a:r>
            <a:r>
              <a:rPr lang="en-US" sz="3200" dirty="0" err="1"/>
              <a:t>S.Psi</a:t>
            </a:r>
            <a:r>
              <a:rPr lang="en-US" sz="3200" dirty="0"/>
              <a:t>, MA, </a:t>
            </a:r>
            <a:r>
              <a:rPr lang="en-US" sz="3200" dirty="0" err="1"/>
              <a:t>Psikolog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214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8389" y="3631168"/>
            <a:ext cx="712672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Materi Pelatihan yang Menarik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2348389" y="4658797"/>
            <a:ext cx="3163014" cy="2717006"/>
          </a:xfrm>
          <a:prstGeom prst="roundRect">
            <a:avLst>
              <a:gd name="adj" fmla="val 368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578179" y="4888587"/>
            <a:ext cx="27034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Variatif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2578179" y="5369004"/>
            <a:ext cx="292560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Gunakan materi yang bervariasi seperti gambar, video, dan studi kasus untuk membuat pelatihan menarik dan interaktif.</a:t>
            </a:r>
            <a:endParaRPr lang="en-US" sz="2000" dirty="0"/>
          </a:p>
        </p:txBody>
      </p:sp>
      <p:sp>
        <p:nvSpPr>
          <p:cNvPr id="9" name="Shape 5"/>
          <p:cNvSpPr/>
          <p:nvPr/>
        </p:nvSpPr>
        <p:spPr>
          <a:xfrm>
            <a:off x="5733574" y="4658797"/>
            <a:ext cx="3163014" cy="2717006"/>
          </a:xfrm>
          <a:prstGeom prst="roundRect">
            <a:avLst>
              <a:gd name="adj" fmla="val 368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963364" y="4888587"/>
            <a:ext cx="27034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Terstruktur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5963364" y="5369004"/>
            <a:ext cx="270343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Rancanglah materi dengan struktur yang jelas dan mudah dipahami.</a:t>
            </a:r>
            <a:endParaRPr lang="en-US" sz="2000" dirty="0"/>
          </a:p>
        </p:txBody>
      </p:sp>
      <p:sp>
        <p:nvSpPr>
          <p:cNvPr id="12" name="Shape 8"/>
          <p:cNvSpPr/>
          <p:nvPr/>
        </p:nvSpPr>
        <p:spPr>
          <a:xfrm>
            <a:off x="9118759" y="4658797"/>
            <a:ext cx="3163014" cy="2717006"/>
          </a:xfrm>
          <a:prstGeom prst="roundRect">
            <a:avLst>
              <a:gd name="adj" fmla="val 368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348549" y="4888587"/>
            <a:ext cx="27034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Relevan</a:t>
            </a:r>
            <a:endParaRPr lang="en-US" sz="2400" dirty="0"/>
          </a:p>
        </p:txBody>
      </p:sp>
      <p:sp>
        <p:nvSpPr>
          <p:cNvPr id="14" name="Text 10"/>
          <p:cNvSpPr/>
          <p:nvPr/>
        </p:nvSpPr>
        <p:spPr>
          <a:xfrm>
            <a:off x="9348549" y="5369004"/>
            <a:ext cx="2893604" cy="1748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Pilih materi yang relevan dengan tugas dan tanggung jawab karyawan.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19027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Pelatihan yang Sukses: Keyakinan dan Dukungan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4134445"/>
            <a:ext cx="333291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Keyakinan Diri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4773097"/>
            <a:ext cx="4695706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Semakin yakin karyawan terhadap kemampuannya, semakin sukses pelatihan akan menjadi.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593687" y="4134445"/>
            <a:ext cx="333291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Dukungan Organisasi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7593687" y="4773097"/>
            <a:ext cx="46957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Dukungan dan fasilitas yang diberikan oleh organisasi penting untuk mencapai hasil yang optimal.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45826"/>
            <a:ext cx="822159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Pengantar, Ruang lingkup Pelatihan dan Pengembangan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497360"/>
            <a:ext cx="7887773" cy="21089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Training dan Pengembangan adalah proses yang penting untuk mengembangkan keterampilan dan pengetahuan karyawan. Pelajari perbedaan antara keduanya dan bagaimana mereka dapat membantu dalam mencapai tujuan organisasi.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533174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Pelatihan dan Pengembangan: Perbedaan</a:t>
            </a:r>
            <a:endParaRPr lang="en-US" sz="4800" dirty="0"/>
          </a:p>
        </p:txBody>
      </p:sp>
      <p:sp>
        <p:nvSpPr>
          <p:cNvPr id="6" name="Shape 2"/>
          <p:cNvSpPr/>
          <p:nvPr/>
        </p:nvSpPr>
        <p:spPr>
          <a:xfrm>
            <a:off x="833199" y="44287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91672" y="4470440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1555313" y="45050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Pelatihan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1555313" y="4985504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Fokus pada keterampilan teknis dan tugas yang konkret.</a:t>
            </a:r>
            <a:endParaRPr lang="en-US" sz="2000" dirty="0"/>
          </a:p>
        </p:txBody>
      </p:sp>
      <p:sp>
        <p:nvSpPr>
          <p:cNvPr id="10" name="Shape 6"/>
          <p:cNvSpPr/>
          <p:nvPr/>
        </p:nvSpPr>
        <p:spPr>
          <a:xfrm>
            <a:off x="5597485" y="44287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55957" y="4470440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319599" y="45050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Pengembangan</a:t>
            </a:r>
            <a:endParaRPr lang="en-US" sz="2800" dirty="0"/>
          </a:p>
        </p:txBody>
      </p:sp>
      <p:sp>
        <p:nvSpPr>
          <p:cNvPr id="13" name="Text 9"/>
          <p:cNvSpPr/>
          <p:nvPr/>
        </p:nvSpPr>
        <p:spPr>
          <a:xfrm>
            <a:off x="6319599" y="4985504"/>
            <a:ext cx="422945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Melibatkan peningkatan kemampuan intelektual dan interpersonal.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terencana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/>
              <a:t>kompetensi</a:t>
            </a:r>
            <a:r>
              <a:rPr lang="en-US" dirty="0"/>
              <a:t>, </a:t>
            </a:r>
            <a:r>
              <a:rPr lang="en-US" b="1" i="1" dirty="0" err="1"/>
              <a:t>pengetahuan</a:t>
            </a:r>
            <a:r>
              <a:rPr lang="en-US" b="1" i="1" dirty="0"/>
              <a:t>, </a:t>
            </a:r>
            <a:r>
              <a:rPr lang="en-US" b="1" i="1" dirty="0" err="1"/>
              <a:t>keterampilan</a:t>
            </a:r>
            <a:r>
              <a:rPr lang="en-US" b="1" i="1" dirty="0"/>
              <a:t>,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perilaku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, yang </a:t>
            </a:r>
            <a:r>
              <a:rPr lang="en-US" dirty="0" err="1"/>
              <a:t>bertujuan</a:t>
            </a:r>
            <a:r>
              <a:rPr lang="en-US" dirty="0"/>
              <a:t> agar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keterampilan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KNOWLEDGE, SKILL, ATTITUDE</a:t>
            </a:r>
            <a:r>
              <a:rPr lang="en-US" dirty="0" smtClean="0"/>
              <a:t>) yang </a:t>
            </a:r>
            <a:r>
              <a:rPr lang="en-US" dirty="0" err="1"/>
              <a:t>ditekankan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menerapkannya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SASARAN-</a:t>
            </a:r>
            <a:r>
              <a:rPr lang="en-US" dirty="0" smtClean="0">
                <a:sym typeface="Wingdings" panose="05000000000000000000" pitchFamily="2" charset="2"/>
              </a:rPr>
              <a:t> SESUAIKAN </a:t>
            </a:r>
            <a:r>
              <a:rPr lang="en-US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TNA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</a:t>
            </a:r>
            <a:r>
              <a:rPr lang="en-US" dirty="0" err="1" smtClean="0"/>
              <a:t>engembangan</a:t>
            </a:r>
            <a:r>
              <a:rPr lang="en-US" dirty="0" smtClean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smtClean="0"/>
              <a:t>formal,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hubungan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mempersiapkan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diri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untuk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menghadapi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pekerjaan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atau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posisi</a:t>
            </a:r>
            <a:r>
              <a:rPr lang="en-US" b="1" i="1" dirty="0">
                <a:solidFill>
                  <a:srgbClr val="FF0000"/>
                </a:solidFill>
              </a:rPr>
              <a:t> di </a:t>
            </a:r>
            <a:r>
              <a:rPr lang="en-US" b="1" i="1" dirty="0" smtClean="0">
                <a:solidFill>
                  <a:srgbClr val="FF0000"/>
                </a:solidFill>
              </a:rPr>
              <a:t>masa yang </a:t>
            </a:r>
            <a:r>
              <a:rPr lang="en-US" b="1" i="1" dirty="0" err="1">
                <a:solidFill>
                  <a:srgbClr val="FF0000"/>
                </a:solidFill>
              </a:rPr>
              <a:t>akan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datang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b="1" i="1" dirty="0">
              <a:solidFill>
                <a:srgbClr val="FF0000"/>
              </a:solidFill>
            </a:endParaRPr>
          </a:p>
          <a:p>
            <a:pPr algn="just"/>
            <a:r>
              <a:rPr lang="en-US" b="1" i="1" dirty="0" err="1" smtClean="0"/>
              <a:t>Pengembangan</a:t>
            </a:r>
            <a:r>
              <a:rPr lang="en-US" b="1" i="1" dirty="0" smtClean="0"/>
              <a:t> </a:t>
            </a:r>
            <a:r>
              <a:rPr lang="en-US" b="1" i="1" dirty="0" err="1"/>
              <a:t>mengacu</a:t>
            </a:r>
            <a:r>
              <a:rPr lang="en-US" b="1" i="1" dirty="0"/>
              <a:t> </a:t>
            </a:r>
            <a:r>
              <a:rPr lang="en-US" b="1" i="1" dirty="0" err="1"/>
              <a:t>pada</a:t>
            </a:r>
            <a:r>
              <a:rPr lang="en-US" b="1" i="1" dirty="0"/>
              <a:t> </a:t>
            </a:r>
            <a:r>
              <a:rPr lang="en-US" b="1" i="1" dirty="0" err="1" smtClean="0"/>
              <a:t>kegiatan</a:t>
            </a:r>
            <a:r>
              <a:rPr lang="en-US" b="1" i="1" dirty="0" smtClean="0"/>
              <a:t> yang </a:t>
            </a:r>
            <a:r>
              <a:rPr lang="en-US" b="1" i="1" dirty="0" err="1"/>
              <a:t>dimaksudkan</a:t>
            </a:r>
            <a:r>
              <a:rPr lang="en-US" b="1" i="1" dirty="0"/>
              <a:t>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meningkatkan</a:t>
            </a:r>
            <a:r>
              <a:rPr lang="en-US" b="1" i="1" dirty="0"/>
              <a:t> </a:t>
            </a:r>
            <a:r>
              <a:rPr lang="en-US" b="1" i="1" dirty="0" err="1"/>
              <a:t>kompetensi</a:t>
            </a:r>
            <a:r>
              <a:rPr lang="en-US" b="1" i="1" dirty="0"/>
              <a:t>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mengantisipasi</a:t>
            </a:r>
            <a:r>
              <a:rPr lang="en-US" b="1" i="1" dirty="0"/>
              <a:t> </a:t>
            </a:r>
            <a:r>
              <a:rPr lang="en-US" b="1" i="1" dirty="0" err="1"/>
              <a:t>kebutuhan</a:t>
            </a:r>
            <a:r>
              <a:rPr lang="en-US" b="1" i="1" dirty="0"/>
              <a:t> </a:t>
            </a:r>
            <a:r>
              <a:rPr lang="en-US" b="1" i="1" dirty="0" smtClean="0"/>
              <a:t>masa </a:t>
            </a:r>
            <a:r>
              <a:rPr lang="en-US" b="1" i="1" dirty="0" err="1" smtClean="0"/>
              <a:t>depan</a:t>
            </a:r>
            <a:r>
              <a:rPr lang="en-US" b="1" i="1" dirty="0" smtClean="0"/>
              <a:t> </a:t>
            </a:r>
            <a:r>
              <a:rPr lang="en-US" b="1" i="1" dirty="0" err="1" smtClean="0"/>
              <a:t>organisasi</a:t>
            </a:r>
            <a:endParaRPr lang="en-US" b="1" i="1" dirty="0" smtClean="0"/>
          </a:p>
          <a:p>
            <a:pPr algn="just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356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/>
              <a:t>SDM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SDM yang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karier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just"/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/>
              <a:t>,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pekerjaannya</a:t>
            </a:r>
            <a:r>
              <a:rPr lang="en-US" dirty="0"/>
              <a:t>. Program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4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29993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Tujuan dan Manfaat Pelatihan dan Pengembangan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2348389" y="430661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06861" y="434828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438292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Tujuan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3070503" y="4863346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Meningkatkan keterampilan dan pengetahuan karyawan, meningkatkan produktivitas, dan memenuhi kebutuhan organisasi.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7426285" y="430661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4758" y="434828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438292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Manfaat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8148399" y="4863346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Motivasi karyawan, peningkatan kepuasan kerja, dan pengembangan karir.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2524958"/>
            <a:ext cx="929223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Pentingnya Training dan Pengembangan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726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49272" y="376785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38024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Organisasi Tangguh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4282916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Karyawan yang terlatih dan berkembang membantu organisasi menjadi tangguh dalam menghadapi perubahan dan persaingan.</a:t>
            </a:r>
            <a:endParaRPr lang="en-US" sz="2000" dirty="0"/>
          </a:p>
        </p:txBody>
      </p:sp>
      <p:sp>
        <p:nvSpPr>
          <p:cNvPr id="10" name="Shape 6"/>
          <p:cNvSpPr/>
          <p:nvPr/>
        </p:nvSpPr>
        <p:spPr>
          <a:xfrm>
            <a:off x="9255085" y="3726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3558" y="376785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38024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Rasa Pemenuhan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4282916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Training dan pengembangan memberikan rasa pemenuhan dan pengakuan kepada karyawan.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94130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Proses Training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2935" y="2080022"/>
            <a:ext cx="44410" cy="520827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</p:sp>
      <p:sp>
        <p:nvSpPr>
          <p:cNvPr id="6" name="Shape 3"/>
          <p:cNvSpPr/>
          <p:nvPr/>
        </p:nvSpPr>
        <p:spPr>
          <a:xfrm>
            <a:off x="6287512" y="248132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</p:sp>
      <p:sp>
        <p:nvSpPr>
          <p:cNvPr id="7" name="Shape 4"/>
          <p:cNvSpPr/>
          <p:nvPr/>
        </p:nvSpPr>
        <p:spPr>
          <a:xfrm>
            <a:off x="7065109" y="22536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23581" y="2295287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315533" y="23021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Identifikasi Kebutuhan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2348389" y="2782610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Menentukan kebutuhan pelatihan berdasarkan analisis gap keterampilan.</a:t>
            </a:r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7565053" y="35921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109" y="33644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3581" y="3406140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8537138" y="341304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Perancangan Program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8537138" y="3893463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Mendesain program pelatihan yang sesuai dan relevan dengan tujuan dan kebutuhan.</a:t>
            </a:r>
            <a:endParaRPr lang="en-US" dirty="0"/>
          </a:p>
        </p:txBody>
      </p:sp>
      <p:sp>
        <p:nvSpPr>
          <p:cNvPr id="16" name="Shape 13"/>
          <p:cNvSpPr/>
          <p:nvPr/>
        </p:nvSpPr>
        <p:spPr>
          <a:xfrm>
            <a:off x="6287512" y="469874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109" y="44710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23581" y="4512707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3315533" y="45196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Pelaksanaan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2348389" y="5000030"/>
            <a:ext cx="374463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Melakukan sesi pelatihan secara efektif dengan menggunakan metode yang interaktif.</a:t>
            </a:r>
            <a:endParaRPr lang="en-US" dirty="0"/>
          </a:p>
        </p:txBody>
      </p:sp>
      <p:sp>
        <p:nvSpPr>
          <p:cNvPr id="21" name="Shape 18"/>
          <p:cNvSpPr/>
          <p:nvPr/>
        </p:nvSpPr>
        <p:spPr>
          <a:xfrm>
            <a:off x="7565053" y="5805309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</p:sp>
      <p:sp>
        <p:nvSpPr>
          <p:cNvPr id="22" name="Shape 19"/>
          <p:cNvSpPr/>
          <p:nvPr/>
        </p:nvSpPr>
        <p:spPr>
          <a:xfrm>
            <a:off x="7065109" y="557760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23581" y="5619274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624" dirty="0"/>
          </a:p>
        </p:txBody>
      </p:sp>
      <p:sp>
        <p:nvSpPr>
          <p:cNvPr id="24" name="Text 21"/>
          <p:cNvSpPr/>
          <p:nvPr/>
        </p:nvSpPr>
        <p:spPr>
          <a:xfrm>
            <a:off x="8537138" y="56261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Penilaian dan Evaluasi</a:t>
            </a:r>
            <a:endParaRPr lang="en-US" sz="2400" dirty="0"/>
          </a:p>
        </p:txBody>
      </p:sp>
      <p:sp>
        <p:nvSpPr>
          <p:cNvPr id="25" name="Text 22"/>
          <p:cNvSpPr/>
          <p:nvPr/>
        </p:nvSpPr>
        <p:spPr>
          <a:xfrm>
            <a:off x="8537138" y="6106597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Mengevaluasi efektivitas pelatihan dan menganalisis hasilnya.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v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216</TotalTime>
  <Words>466</Words>
  <Application>Microsoft Office PowerPoint</Application>
  <PresentationFormat>Custom</PresentationFormat>
  <Paragraphs>69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adonis-web</vt:lpstr>
      <vt:lpstr>Arial</vt:lpstr>
      <vt:lpstr>Calibri</vt:lpstr>
      <vt:lpstr>Century Gothic</vt:lpstr>
      <vt:lpstr>Garamond</vt:lpstr>
      <vt:lpstr>Source Sans Pro</vt:lpstr>
      <vt:lpstr>Wingdings</vt:lpstr>
      <vt:lpstr>Wingdings 3</vt:lpstr>
      <vt:lpstr>Savon</vt:lpstr>
      <vt:lpstr>Ion</vt:lpstr>
      <vt:lpstr>1_Ion</vt:lpstr>
      <vt:lpstr>2_Ion</vt:lpstr>
      <vt:lpstr>Manajemen pelatihan</vt:lpstr>
      <vt:lpstr>PowerPoint Presentation</vt:lpstr>
      <vt:lpstr>PowerPoint Presentation</vt:lpstr>
      <vt:lpstr>PELATIHAN</vt:lpstr>
      <vt:lpstr>PENGEMBANGAN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laras</cp:lastModifiedBy>
  <cp:revision>8</cp:revision>
  <dcterms:created xsi:type="dcterms:W3CDTF">2024-03-08T10:36:15Z</dcterms:created>
  <dcterms:modified xsi:type="dcterms:W3CDTF">2025-03-10T11:07:59Z</dcterms:modified>
</cp:coreProperties>
</file>